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621" r:id="rId2"/>
    <p:sldId id="630" r:id="rId3"/>
    <p:sldId id="257" r:id="rId4"/>
    <p:sldId id="624" r:id="rId5"/>
    <p:sldId id="616" r:id="rId6"/>
    <p:sldId id="623" r:id="rId7"/>
    <p:sldId id="622" r:id="rId8"/>
    <p:sldId id="629" r:id="rId9"/>
    <p:sldId id="631" r:id="rId10"/>
    <p:sldId id="632" r:id="rId11"/>
    <p:sldId id="633" r:id="rId12"/>
    <p:sldId id="634" r:id="rId13"/>
    <p:sldId id="618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32"/>
    <a:srgbClr val="008269"/>
    <a:srgbClr val="1FA5F8"/>
    <a:srgbClr val="EB8A5D"/>
    <a:srgbClr val="006F7E"/>
    <a:srgbClr val="00221C"/>
    <a:srgbClr val="F3C138"/>
    <a:srgbClr val="214F93"/>
    <a:srgbClr val="265DAB"/>
    <a:srgbClr val="F1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909" autoAdjust="0"/>
  </p:normalViewPr>
  <p:slideViewPr>
    <p:cSldViewPr snapToGrid="0">
      <p:cViewPr varScale="1">
        <p:scale>
          <a:sx n="146" d="100"/>
          <a:sy n="146" d="100"/>
        </p:scale>
        <p:origin x="81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2024-10-21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3ED1D-5744-49B6-86B0-A532027227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1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DEB2D-C933-C7EA-8E66-475CB650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65326-AE11-A990-9E8E-5F25C87C3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553A26-34F5-DA2F-B6D7-EAF23E41D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D2EAD-F802-A234-364C-421D82B27B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7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1D652-63CA-E854-9C76-2C12DD86E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5C6EC-F051-8B94-C709-05A03DE77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4FFE6-38EC-8099-802B-80583DF4F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A301D-2D18-01AE-94D3-C6C0AA818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03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A931-AA0C-D81A-A9F1-1B934DB2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EF5786-4F44-501A-80B1-5E2B6255D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7A1529-B88E-6548-E1E6-D668C4CB5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C44E01-6A9F-A51A-C981-759B14B9A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6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0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altLang="ko-KR" dirty="0"/>
              <a:t>Users without technical experience must be considered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5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1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3732" y="2103437"/>
            <a:ext cx="5157218" cy="1325563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defRPr lang="ko-KR" altLang="en-US" sz="7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369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B3F91FD-FCEA-763B-CB5F-AB1666E76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D9810-7F4C-DA0E-43F2-F95561616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3774" y="0"/>
            <a:ext cx="8658225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CB493-3AEF-A06A-B2F5-B992BD445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456" y="-1"/>
            <a:ext cx="4702630" cy="39052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AE29EA-8C4D-2652-7CE5-6895EE14EFB1}"/>
              </a:ext>
            </a:extLst>
          </p:cNvPr>
          <p:cNvSpPr/>
          <p:nvPr userDrawn="1"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150" y="1619250"/>
            <a:ext cx="10382252" cy="4304752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0" i="0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2B1C0-ABCC-48ED-A4A9-884B6674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27000"/>
            <a:ext cx="10463590" cy="1225550"/>
          </a:xfrm>
        </p:spPr>
        <p:txBody>
          <a:bodyPr>
            <a:noAutofit/>
          </a:bodyPr>
          <a:lstStyle>
            <a:lvl1pPr algn="ctr">
              <a:defRPr lang="ko-KR" altLang="en-US" sz="4800" kern="1200" spc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D56F-E555-1259-3ACF-528BF575B70C}"/>
              </a:ext>
            </a:extLst>
          </p:cNvPr>
          <p:cNvSpPr/>
          <p:nvPr userDrawn="1"/>
        </p:nvSpPr>
        <p:spPr>
          <a:xfrm>
            <a:off x="4610100" y="0"/>
            <a:ext cx="29718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2024-10-21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818461F4-084A-6CA4-9AD2-3FAD2105E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02" b="7802"/>
          <a:stretch/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F039-B4E2-6E45-60C8-342CA6B568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2200" y="4730035"/>
            <a:ext cx="7467600" cy="2496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Noto Sans" panose="020B0502040504020204" pitchFamily="34" charset="0"/>
                <a:cs typeface="Noto Sans" panose="020B0502040504020204" pitchFamily="34" charset="0"/>
              </a:rPr>
              <a:t>BIRDING MADE EASY AS FLY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AE0BD-6884-6906-7559-5C7C0F88FE31}"/>
              </a:ext>
            </a:extLst>
          </p:cNvPr>
          <p:cNvSpPr/>
          <p:nvPr/>
        </p:nvSpPr>
        <p:spPr>
          <a:xfrm>
            <a:off x="2362201" y="2104017"/>
            <a:ext cx="5320282" cy="11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8DE150-0904-08B9-4498-2FEAAC9949C9}"/>
              </a:ext>
            </a:extLst>
          </p:cNvPr>
          <p:cNvSpPr/>
          <p:nvPr/>
        </p:nvSpPr>
        <p:spPr>
          <a:xfrm>
            <a:off x="4509518" y="3297311"/>
            <a:ext cx="5320282" cy="1193294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BeakPeek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116000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638" y="3340593"/>
            <a:ext cx="435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200" dirty="0">
                <a:ln>
                  <a:solidFill>
                    <a:srgbClr val="009EFF">
                      <a:alpha val="0"/>
                    </a:srgbClr>
                  </a:solidFill>
                </a:ln>
                <a:solidFill>
                  <a:prstClr val="white"/>
                </a:solidFill>
                <a:latin typeface="Bebas Neue"/>
                <a:ea typeface="Calibri" panose="020F0502020204030204" pitchFamily="34" charset="0"/>
              </a:rPr>
              <a:t>Millennium</a:t>
            </a:r>
            <a:endParaRPr lang="ko-KR" altLang="en-US" sz="7200" dirty="0">
              <a:ln>
                <a:solidFill>
                  <a:srgbClr val="009EFF">
                    <a:alpha val="0"/>
                  </a:srgbClr>
                </a:solidFill>
              </a:ln>
              <a:solidFill>
                <a:prstClr val="white"/>
              </a:solidFill>
              <a:latin typeface="Bebas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6506418" y="5735880"/>
            <a:ext cx="5818059" cy="16312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dist"/>
            <a:r>
              <a:rPr lang="en-ZA" altLang="ko-KR" sz="1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+mj-lt"/>
              </a:rPr>
              <a:t>Group 22</a:t>
            </a:r>
            <a:endParaRPr lang="ko-KR" altLang="en-US" sz="1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+mj-lt"/>
            </a:endParaRPr>
          </a:p>
        </p:txBody>
      </p:sp>
      <p:pic>
        <p:nvPicPr>
          <p:cNvPr id="4" name="Picture 3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532775B-7313-12C9-C051-8EDCC531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87" y="2276493"/>
            <a:ext cx="769877" cy="7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BE336-DC7D-35B2-FDEA-F650F09F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87F622-8C8A-CC0C-53C8-46AA6C6C2F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5E8EF2-0887-F6C9-9636-F0AE85908A3C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1D20A5-DF99-1727-AA08-57350A8B3CAE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FA963-8171-06F7-98B1-668CFA75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1018896" y="307815"/>
            <a:ext cx="2850939" cy="634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86F79-E082-F957-41BF-FF50A168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7000104" y="307815"/>
            <a:ext cx="2850939" cy="634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30479-3E8D-B902-3A5F-8548A78F6A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77346" y="296670"/>
            <a:ext cx="2850939" cy="634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61621-EDCA-E976-4316-1F026BC0A0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4106" y="296669"/>
            <a:ext cx="2850939" cy="634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087B77-08CE-75AF-E726-72A3927A0E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54450" y="296670"/>
            <a:ext cx="2850939" cy="6346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C509D-0F3D-34A8-38CB-AB3013CD3C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673242" y="296670"/>
            <a:ext cx="2850939" cy="634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134D1-E675-8CBC-9132-71B4826CB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536974" y="307817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309D36-156F-01CE-1754-4C41D30C0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6368426" y="307816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C6395B-C085-5FC2-6698-95D5F2A34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0087736" y="318962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2CD1-3654-4147-8961-31A804F9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DC6DF503-C101-873F-3D38-04A7205A5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00AA7-7828-864A-BB08-621A52B97E35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BCC979-B984-0F01-31A0-E88556FEBA1B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A076B-0902-9010-CC8D-91D71CE0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818408" y="187059"/>
            <a:ext cx="2850939" cy="634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A2E9C-EB1B-D878-C5CE-B759EA7ED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7018064" y="187060"/>
            <a:ext cx="2850939" cy="6346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24292-A6EE-9EC2-E4BB-CEAA0C334B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99272" y="187060"/>
            <a:ext cx="2850939" cy="634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2EC7E-BDF3-42B1-E21C-E89B56C795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4460" y="198207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6DF9EA-B20E-39A6-3A04-A561D235DA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95912" y="198206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DB3D03-1B89-FE32-3709-FF14CDE5434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415222" y="209352"/>
            <a:ext cx="2850939" cy="6346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78D418-547C-45B6-2C1A-1FBEA1AFD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296388" y="209351"/>
            <a:ext cx="2850939" cy="634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B207-DDC7-B49D-AA53-5D4520F50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6319146" y="198206"/>
            <a:ext cx="2850939" cy="6346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D8C5AF-97B8-D6CC-97DC-9A1FE1A5F3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0115524" y="187059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5D43-A091-2431-E884-6A9A0D6C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35D6851-E113-BAC9-AE28-8BCDFE4FB1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6B2D1A-426B-B869-2EDD-D5CBD9492E3D}"/>
              </a:ext>
            </a:extLst>
          </p:cNvPr>
          <p:cNvSpPr/>
          <p:nvPr/>
        </p:nvSpPr>
        <p:spPr>
          <a:xfrm>
            <a:off x="-52452" y="-135916"/>
            <a:ext cx="12252959" cy="711716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B2949-E75F-4161-E4D7-2DFF7077805D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60A8AD-666D-E34A-778A-3F6FA99E9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8891790" y="285526"/>
            <a:ext cx="2850939" cy="6346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6F6731-6800-8411-A76C-C964DD45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5060338" y="285525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860DD2-4D47-2137-C881-6A6A295E36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341028" y="296671"/>
            <a:ext cx="2850939" cy="6346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2F9765-A0A9-4BBC-2931-EBF57CC9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40138" y="296670"/>
            <a:ext cx="2850939" cy="634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F0A2D5-3C6C-08FC-8D59-A501B8E009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562896" y="285525"/>
            <a:ext cx="2850939" cy="6346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7E7EA-89BF-31EE-3B2B-46DEC7EEC3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521387" y="296670"/>
            <a:ext cx="2850939" cy="634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5A19-254D-7738-485C-501ACC22C70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321731" y="296670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8326B27-1F1B-9095-4D1F-E48EB24329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C81EA-6DC1-E442-8ECF-E7C74328C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C9D76-6F6E-C1B1-DED1-5DE0B947AA9B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B52DA6-1478-17F0-F43A-C97EAF439887}"/>
              </a:ext>
            </a:extLst>
          </p:cNvPr>
          <p:cNvSpPr/>
          <p:nvPr/>
        </p:nvSpPr>
        <p:spPr>
          <a:xfrm>
            <a:off x="381000" y="6438900"/>
            <a:ext cx="11430000" cy="454025"/>
          </a:xfrm>
          <a:prstGeom prst="roundRect">
            <a:avLst/>
          </a:prstGeom>
          <a:solidFill>
            <a:srgbClr val="00826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BCE3A-DC08-B429-2F63-2CFE93F7A357}"/>
              </a:ext>
            </a:extLst>
          </p:cNvPr>
          <p:cNvSpPr/>
          <p:nvPr/>
        </p:nvSpPr>
        <p:spPr>
          <a:xfrm flipH="1">
            <a:off x="3752400" y="3961968"/>
            <a:ext cx="46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BeakPeek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millennium.capstone@gmail.com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Group 22</a:t>
            </a:r>
          </a:p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Charl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Pretorius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FC551-1064-46BD-B962-4E1A0A414ACC}"/>
              </a:ext>
            </a:extLst>
          </p:cNvPr>
          <p:cNvSpPr txBox="1"/>
          <p:nvPr/>
        </p:nvSpPr>
        <p:spPr>
          <a:xfrm>
            <a:off x="2981327" y="2169749"/>
            <a:ext cx="6229348" cy="176971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1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tx2">
                      <a:alpha val="14000"/>
                    </a:schemeClr>
                  </a:glow>
                </a:effectLst>
                <a:latin typeface="+mj-lt"/>
                <a:ea typeface="Vollkorn" panose="00000500000000000000" pitchFamily="2" charset="0"/>
              </a:defRPr>
            </a:lvl1pPr>
          </a:lstStyle>
          <a:p>
            <a:pPr algn="dist"/>
            <a:r>
              <a:rPr lang="en-US" altLang="ko-KR" dirty="0" err="1">
                <a:ea typeface="Calibri" panose="020F0502020204030204" pitchFamily="34" charset="0"/>
              </a:rPr>
              <a:t>ThankYou</a:t>
            </a:r>
            <a:r>
              <a:rPr lang="en-US" altLang="ko-KR" dirty="0"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874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3013502"/>
            <a:ext cx="3533775" cy="83099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Story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2699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48005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21387-3266-390D-6C12-971ADF266466}"/>
              </a:ext>
            </a:extLst>
          </p:cNvPr>
          <p:cNvSpPr/>
          <p:nvPr/>
        </p:nvSpPr>
        <p:spPr>
          <a:xfrm flipH="1">
            <a:off x="4305299" y="4710579"/>
            <a:ext cx="200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Through: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Species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Genus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Common Name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CB877-D63C-7F86-9695-56098B40F6D7}"/>
              </a:ext>
            </a:extLst>
          </p:cNvPr>
          <p:cNvSpPr/>
          <p:nvPr/>
        </p:nvSpPr>
        <p:spPr>
          <a:xfrm flipH="1">
            <a:off x="41767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Identify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01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7353298" y="2916855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7A4B7-ABFE-44BA-6385-99E9884DE916}"/>
              </a:ext>
            </a:extLst>
          </p:cNvPr>
          <p:cNvSpPr/>
          <p:nvPr/>
        </p:nvSpPr>
        <p:spPr>
          <a:xfrm flipH="1">
            <a:off x="6794769" y="4719285"/>
            <a:ext cx="21383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Where birds are, at what time of year.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How rare they are.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C3C99-32E7-513B-7778-54868FD5ACA2}"/>
              </a:ext>
            </a:extLst>
          </p:cNvPr>
          <p:cNvSpPr/>
          <p:nvPr/>
        </p:nvSpPr>
        <p:spPr>
          <a:xfrm flipH="1">
            <a:off x="6729412" y="4288304"/>
            <a:ext cx="226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Locate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9905999" y="2919412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FD003-56FE-FBBC-1EF6-794C72136487}"/>
              </a:ext>
            </a:extLst>
          </p:cNvPr>
          <p:cNvSpPr/>
          <p:nvPr/>
        </p:nvSpPr>
        <p:spPr>
          <a:xfrm flipH="1">
            <a:off x="9159295" y="4719285"/>
            <a:ext cx="25050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birds sound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What they look like.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Their information.</a:t>
            </a:r>
          </a:p>
          <a:p>
            <a:pPr algn="ctr"/>
            <a:endParaRPr lang="en-US" altLang="ko-KR" sz="1600" dirty="0">
              <a:latin typeface="Montserrat" panose="00000500000000000000" pitchFamily="2" charset="0"/>
              <a:ea typeface="Noto Sans" panose="020B0502040504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dirty="0">
                <a:latin typeface="Montserrat" panose="00000500000000000000" pitchFamily="2" charset="0"/>
                <a:ea typeface="Noto Sans" panose="020B0502040504020204" pitchFamily="34" charset="0"/>
                <a:cs typeface="Calibri" panose="020F0502020204030204" pitchFamily="34" charset="0"/>
              </a:rPr>
              <a:t>Are they endangered?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F8819-DF58-D509-0435-D883BF800149}"/>
              </a:ext>
            </a:extLst>
          </p:cNvPr>
          <p:cNvSpPr/>
          <p:nvPr/>
        </p:nvSpPr>
        <p:spPr>
          <a:xfrm flipH="1">
            <a:off x="8790997" y="4290861"/>
            <a:ext cx="3241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</a:rPr>
              <a:t>Learn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lt"/>
                <a:ea typeface="Calibri" panose="020F0502020204030204" pitchFamily="34" charset="0"/>
              </a:rPr>
              <a:t>03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BeakPeek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birding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Picture 56" descr="A white outline of binoculars&#10;&#10;Description automatically generated">
            <a:extLst>
              <a:ext uri="{FF2B5EF4-FFF2-40B4-BE49-F238E27FC236}">
                <a16:creationId xmlns:a16="http://schemas.microsoft.com/office/drawing/2014/main" id="{F2624295-FB51-95CB-C366-DFBD48E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48" y="3156201"/>
            <a:ext cx="549024" cy="549024"/>
          </a:xfrm>
          <a:prstGeom prst="rect">
            <a:avLst/>
          </a:prstGeom>
        </p:spPr>
      </p:pic>
      <p:pic>
        <p:nvPicPr>
          <p:cNvPr id="62" name="Picture 61" descr="A white outline of a hand with leaves&#10;&#10;Description automatically generated">
            <a:extLst>
              <a:ext uri="{FF2B5EF4-FFF2-40B4-BE49-F238E27FC236}">
                <a16:creationId xmlns:a16="http://schemas.microsoft.com/office/drawing/2014/main" id="{30C1D780-7DB6-46D7-35B5-88B8AAC2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70" y="3053420"/>
            <a:ext cx="740930" cy="7409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1C2044B-30CF-0B8A-9A0B-DBFF1F74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3221" y="3092577"/>
            <a:ext cx="673612" cy="673612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0020A03E-795D-695E-3F87-1900F339D617}"/>
              </a:ext>
            </a:extLst>
          </p:cNvPr>
          <p:cNvSpPr/>
          <p:nvPr/>
        </p:nvSpPr>
        <p:spPr>
          <a:xfrm flipH="1">
            <a:off x="633412" y="5637963"/>
            <a:ext cx="226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Google Play Link</a:t>
            </a:r>
          </a:p>
        </p:txBody>
      </p:sp>
      <p:pic>
        <p:nvPicPr>
          <p:cNvPr id="22" name="Picture 21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D13E0237-B667-84C1-A29F-10B25181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051" y="4500902"/>
            <a:ext cx="1099671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ld Life &amp; Birds - iSafiri">
            <a:extLst>
              <a:ext uri="{FF2B5EF4-FFF2-40B4-BE49-F238E27FC236}">
                <a16:creationId xmlns:a16="http://schemas.microsoft.com/office/drawing/2014/main" id="{4D870393-6D24-C24F-EE11-C52D9152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264"/>
          <a:stretch/>
        </p:blipFill>
        <p:spPr bwMode="auto">
          <a:xfrm>
            <a:off x="-45452" y="-968322"/>
            <a:ext cx="12282904" cy="888354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4EB961-418A-C7D2-A4D4-7F77B38C5A14}"/>
              </a:ext>
            </a:extLst>
          </p:cNvPr>
          <p:cNvCxnSpPr>
            <a:cxnSpLocks/>
          </p:cNvCxnSpPr>
          <p:nvPr/>
        </p:nvCxnSpPr>
        <p:spPr>
          <a:xfrm>
            <a:off x="13220700" y="468155"/>
            <a:ext cx="0" cy="676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1CD8BC-4BED-89B8-86BF-2A0062BED576}"/>
              </a:ext>
            </a:extLst>
          </p:cNvPr>
          <p:cNvSpPr/>
          <p:nvPr/>
        </p:nvSpPr>
        <p:spPr>
          <a:xfrm>
            <a:off x="3752852" y="1457326"/>
            <a:ext cx="4686298" cy="4162424"/>
          </a:xfrm>
          <a:prstGeom prst="rect">
            <a:avLst/>
          </a:prstGeom>
          <a:solidFill>
            <a:srgbClr val="0082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18025" y="3019143"/>
            <a:ext cx="3155950" cy="166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usability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</a:p>
          <a:p>
            <a:pPr marL="514350" indent="-514350" algn="ctr">
              <a:lnSpc>
                <a:spcPct val="150000"/>
              </a:lnSpc>
              <a:spcAft>
                <a:spcPts val="200"/>
              </a:spcAft>
              <a:buFont typeface="+mj-lt"/>
              <a:buAutoNum type="romanU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09CA8-8133-4BCD-970C-6CE0CD000E08}"/>
              </a:ext>
            </a:extLst>
          </p:cNvPr>
          <p:cNvSpPr txBox="1"/>
          <p:nvPr/>
        </p:nvSpPr>
        <p:spPr>
          <a:xfrm>
            <a:off x="3438144" y="1518971"/>
            <a:ext cx="5315712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TESTING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6196BE-5C33-727E-9961-6B57BBB046D7}"/>
              </a:ext>
            </a:extLst>
          </p:cNvPr>
          <p:cNvSpPr/>
          <p:nvPr/>
        </p:nvSpPr>
        <p:spPr>
          <a:xfrm>
            <a:off x="3752400" y="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89BA4-6CD0-3950-C3F7-11E6D0A97D8C}"/>
              </a:ext>
            </a:extLst>
          </p:cNvPr>
          <p:cNvSpPr/>
          <p:nvPr/>
        </p:nvSpPr>
        <p:spPr>
          <a:xfrm>
            <a:off x="3752400" y="6769100"/>
            <a:ext cx="46872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7A63A-249B-3EC6-8665-006BEF033CFA}"/>
              </a:ext>
            </a:extLst>
          </p:cNvPr>
          <p:cNvSpPr txBox="1"/>
          <p:nvPr/>
        </p:nvSpPr>
        <p:spPr>
          <a:xfrm>
            <a:off x="7673975" y="-1925060"/>
            <a:ext cx="49149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en-ZA" altLang="ko-KR" sz="4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29000"/>
                  </a:schemeClr>
                </a:solidFill>
                <a:latin typeface="+mj-lt"/>
              </a:rPr>
              <a:t>BEakPEEK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2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70" b="2112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0" y="1699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Usability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sp>
        <p:nvSpPr>
          <p:cNvPr id="33" name="Title 18">
            <a:extLst>
              <a:ext uri="{FF2B5EF4-FFF2-40B4-BE49-F238E27FC236}">
                <a16:creationId xmlns:a16="http://schemas.microsoft.com/office/drawing/2014/main" id="{DC92AF2B-5169-94E5-74DC-8DE3F8B07E42}"/>
              </a:ext>
            </a:extLst>
          </p:cNvPr>
          <p:cNvSpPr txBox="1">
            <a:spLocks/>
          </p:cNvSpPr>
          <p:nvPr/>
        </p:nvSpPr>
        <p:spPr>
          <a:xfrm>
            <a:off x="185530" y="4080446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Useability Test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User time to complete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All comments collected and addressed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Average Time: 14,3 minutes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484CA-9AC6-0777-C66A-A82F2595869F}"/>
              </a:ext>
            </a:extLst>
          </p:cNvPr>
          <p:cNvSpPr txBox="1"/>
          <p:nvPr/>
        </p:nvSpPr>
        <p:spPr>
          <a:xfrm>
            <a:off x="185530" y="5420000"/>
            <a:ext cx="60960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User Manual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Screenshots added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  <a:ea typeface="+mj-ea"/>
                <a:cs typeface="+mj-cs"/>
              </a:rPr>
              <a:t>Common problems addressed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8B63D-898A-E557-DBA7-D7E0530E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38" y="3975591"/>
            <a:ext cx="4369404" cy="2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81" b="25000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5115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Performance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itle 18">
            <a:extLst>
              <a:ext uri="{FF2B5EF4-FFF2-40B4-BE49-F238E27FC236}">
                <a16:creationId xmlns:a16="http://schemas.microsoft.com/office/drawing/2014/main" id="{B1C898B2-0CE2-4447-5F39-D2D1BACAA272}"/>
              </a:ext>
            </a:extLst>
          </p:cNvPr>
          <p:cNvSpPr txBox="1">
            <a:spLocks/>
          </p:cNvSpPr>
          <p:nvPr/>
        </p:nvSpPr>
        <p:spPr>
          <a:xfrm>
            <a:off x="99805" y="3946535"/>
            <a:ext cx="4197632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latin typeface="Montserrat" panose="00000500000000000000" pitchFamily="2" charset="0"/>
              </a:rPr>
              <a:t>1.1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 </a:t>
            </a:r>
            <a:r>
              <a:rPr lang="en-GB" sz="2000" b="1" dirty="0">
                <a:latin typeface="Montserrat" panose="00000500000000000000" pitchFamily="2" charset="0"/>
              </a:rPr>
              <a:t>Azure load testing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Microsoft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Stress Testing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4006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2E690-502D-4436-7ED2-6AF2ED1F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892" y="4043960"/>
            <a:ext cx="6063238" cy="2712836"/>
          </a:xfrm>
          <a:prstGeom prst="rect">
            <a:avLst/>
          </a:prstGeom>
          <a:ln>
            <a:solidFill>
              <a:srgbClr val="003E32"/>
            </a:solidFill>
          </a:ln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129C9F6E-8D6E-594B-7B29-6B4DFDA742D3}"/>
              </a:ext>
            </a:extLst>
          </p:cNvPr>
          <p:cNvSpPr/>
          <p:nvPr/>
        </p:nvSpPr>
        <p:spPr>
          <a:xfrm>
            <a:off x="7347277" y="292735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C87E305D-733B-E7AB-C173-A20FF031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0844" y="3077068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D63DA-95B4-38D9-EA02-0A9F7695E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4878984"/>
            <a:ext cx="4510085" cy="1872859"/>
          </a:xfrm>
          <a:prstGeom prst="rect">
            <a:avLst/>
          </a:prstGeom>
          <a:ln>
            <a:solidFill>
              <a:srgbClr val="003E32"/>
            </a:solidFill>
          </a:ln>
        </p:spPr>
      </p:pic>
    </p:spTree>
    <p:extLst>
      <p:ext uri="{BB962C8B-B14F-4D97-AF65-F5344CB8AC3E}">
        <p14:creationId xmlns:p14="http://schemas.microsoft.com/office/powerpoint/2010/main" val="26180301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8" b="32232"/>
          <a:stretch/>
        </p:blipFill>
        <p:spPr>
          <a:xfrm>
            <a:off x="3533774" y="0"/>
            <a:ext cx="8658225" cy="3429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3533773" y="-761"/>
            <a:ext cx="8658226" cy="342900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223F3C-2213-9CE0-BA8E-3F38ABE06E1D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F4A4-0380-2607-3489-BFC7461C55D0}"/>
              </a:ext>
            </a:extLst>
          </p:cNvPr>
          <p:cNvSpPr/>
          <p:nvPr/>
        </p:nvSpPr>
        <p:spPr>
          <a:xfrm>
            <a:off x="0" y="-1"/>
            <a:ext cx="3533775" cy="3430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233A9-5670-53A0-F65A-32782172BC45}"/>
              </a:ext>
            </a:extLst>
          </p:cNvPr>
          <p:cNvSpPr txBox="1"/>
          <p:nvPr/>
        </p:nvSpPr>
        <p:spPr>
          <a:xfrm>
            <a:off x="0" y="1053959"/>
            <a:ext cx="3533775" cy="1379865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CORE Quality</a:t>
            </a:r>
          </a:p>
          <a:p>
            <a:pPr algn="ctr">
              <a:spcBef>
                <a:spcPct val="0"/>
              </a:spcBef>
              <a:spcAft>
                <a:spcPts val="200"/>
              </a:spcAft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Testing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821E8B-5A6C-4182-18D3-1F4F91F07EFE}"/>
              </a:ext>
            </a:extLst>
          </p:cNvPr>
          <p:cNvCxnSpPr>
            <a:cxnSpLocks/>
          </p:cNvCxnSpPr>
          <p:nvPr/>
        </p:nvCxnSpPr>
        <p:spPr>
          <a:xfrm>
            <a:off x="1766887" y="1"/>
            <a:ext cx="0" cy="1010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B5800-8F6C-B86E-5703-13A5F80834B4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4943474" y="1278404"/>
            <a:ext cx="5838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Security through azure / Google play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5882887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11246454" y="3229344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7676866" y="32412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4C313-A84D-14DF-600E-2C85F8E2F7FB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444384" y="4138445"/>
            <a:ext cx="7705653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Azure: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Our security standards are achieved through the use of JWT Tokens and ASP.NET Core Identity framework.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000" dirty="0">
              <a:latin typeface="Montserrat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Mobile Application Security Assessment: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 MASVS Level 1 requirements allows us to identify key vulnerabilities in our application ensuring a strong baseline level of security.</a:t>
            </a:r>
          </a:p>
        </p:txBody>
      </p:sp>
      <p:pic>
        <p:nvPicPr>
          <p:cNvPr id="31" name="Graphic 30" descr="Checkbox Checked outline">
            <a:extLst>
              <a:ext uri="{FF2B5EF4-FFF2-40B4-BE49-F238E27FC236}">
                <a16:creationId xmlns:a16="http://schemas.microsoft.com/office/drawing/2014/main" id="{8A9F4C25-4A8F-E772-9D0C-E3853C01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40221"/>
            <a:ext cx="720000" cy="720000"/>
          </a:xfrm>
          <a:prstGeom prst="rect">
            <a:avLst/>
          </a:prstGeom>
        </p:spPr>
      </p:pic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3793644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10912955" y="2894641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6">
            <a:extLst>
              <a:ext uri="{FF2B5EF4-FFF2-40B4-BE49-F238E27FC236}">
                <a16:creationId xmlns:a16="http://schemas.microsoft.com/office/drawing/2014/main" id="{3138B67E-CD45-FE81-8E3D-2C1DDDE027A2}"/>
              </a:ext>
            </a:extLst>
          </p:cNvPr>
          <p:cNvSpPr/>
          <p:nvPr/>
        </p:nvSpPr>
        <p:spPr>
          <a:xfrm>
            <a:off x="10912954" y="2892846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">
            <a:extLst>
              <a:ext uri="{FF2B5EF4-FFF2-40B4-BE49-F238E27FC236}">
                <a16:creationId xmlns:a16="http://schemas.microsoft.com/office/drawing/2014/main" id="{C2E4F65A-3D54-0AEC-16A4-F075A8993AE8}"/>
              </a:ext>
            </a:extLst>
          </p:cNvPr>
          <p:cNvSpPr/>
          <p:nvPr/>
        </p:nvSpPr>
        <p:spPr>
          <a:xfrm>
            <a:off x="7347278" y="29142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BDF86-1B3D-0C0F-07D1-DD5A9B730D51}"/>
              </a:ext>
            </a:extLst>
          </p:cNvPr>
          <p:cNvSpPr/>
          <p:nvPr/>
        </p:nvSpPr>
        <p:spPr>
          <a:xfrm>
            <a:off x="11242542" y="3220221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Checkbox Checked outline">
            <a:extLst>
              <a:ext uri="{FF2B5EF4-FFF2-40B4-BE49-F238E27FC236}">
                <a16:creationId xmlns:a16="http://schemas.microsoft.com/office/drawing/2014/main" id="{9F0F393D-E288-ED1C-A0DF-964E272A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7211" y="3061270"/>
            <a:ext cx="720000" cy="720000"/>
          </a:xfrm>
          <a:prstGeom prst="rect">
            <a:avLst/>
          </a:prstGeom>
        </p:spPr>
      </p:pic>
      <p:pic>
        <p:nvPicPr>
          <p:cNvPr id="21" name="Graphic 20" descr="Checkbox Checked outline">
            <a:extLst>
              <a:ext uri="{FF2B5EF4-FFF2-40B4-BE49-F238E27FC236}">
                <a16:creationId xmlns:a16="http://schemas.microsoft.com/office/drawing/2014/main" id="{33CA2FAD-9BAB-B19F-7215-E90AEFDA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2543" y="3043026"/>
            <a:ext cx="720000" cy="720000"/>
          </a:xfrm>
          <a:prstGeom prst="rect">
            <a:avLst/>
          </a:prstGeom>
        </p:spPr>
      </p:pic>
      <p:pic>
        <p:nvPicPr>
          <p:cNvPr id="22" name="Graphic 21" descr="Checkbox Checked outline">
            <a:extLst>
              <a:ext uri="{FF2B5EF4-FFF2-40B4-BE49-F238E27FC236}">
                <a16:creationId xmlns:a16="http://schemas.microsoft.com/office/drawing/2014/main" id="{15433565-AF64-6BE5-4E16-B9075E0A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262" y="3063157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3DBA6-D901-22EF-822D-243E956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66" y="4424287"/>
            <a:ext cx="3975738" cy="18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17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94593-4B91-6183-F556-11E46031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16571" y="-613542"/>
            <a:ext cx="14619111" cy="82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A22A8-D19D-A858-053D-EC49F9AEB753}"/>
              </a:ext>
            </a:extLst>
          </p:cNvPr>
          <p:cNvSpPr/>
          <p:nvPr/>
        </p:nvSpPr>
        <p:spPr>
          <a:xfrm>
            <a:off x="-6215" y="2058274"/>
            <a:ext cx="12192000" cy="4838634"/>
          </a:xfrm>
          <a:prstGeom prst="rect">
            <a:avLst/>
          </a:prstGeom>
          <a:solidFill>
            <a:srgbClr val="00826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54A66-ADF1-1560-59AF-FD9AAC77FAB0}"/>
              </a:ext>
            </a:extLst>
          </p:cNvPr>
          <p:cNvSpPr/>
          <p:nvPr/>
        </p:nvSpPr>
        <p:spPr>
          <a:xfrm>
            <a:off x="431800" y="178435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9BCA539E-7D1F-1D46-296D-898BE372CF81}"/>
              </a:ext>
            </a:extLst>
          </p:cNvPr>
          <p:cNvSpPr txBox="1">
            <a:spLocks/>
          </p:cNvSpPr>
          <p:nvPr/>
        </p:nvSpPr>
        <p:spPr>
          <a:xfrm>
            <a:off x="1527264" y="2011441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Agile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5A57035A-E4A0-B66B-C988-2144B72982D6}"/>
              </a:ext>
            </a:extLst>
          </p:cNvPr>
          <p:cNvSpPr txBox="1">
            <a:spLocks/>
          </p:cNvSpPr>
          <p:nvPr/>
        </p:nvSpPr>
        <p:spPr>
          <a:xfrm>
            <a:off x="842814" y="2782855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Meetings:</a:t>
            </a:r>
            <a:endParaRPr lang="en-GB" sz="2000" b="1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Daily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Bi-Monthly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Client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+ University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+ Industry Mentor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424242"/>
                </a:solidFill>
                <a:latin typeface="Montserrat" panose="00000500000000000000" pitchFamily="2" charset="0"/>
              </a:rPr>
              <a:t>Tickets: </a:t>
            </a:r>
            <a:r>
              <a:rPr lang="en-GB" sz="2000" dirty="0">
                <a:solidFill>
                  <a:srgbClr val="424242"/>
                </a:solidFill>
                <a:latin typeface="Montserrat" panose="00000500000000000000" pitchFamily="2" charset="0"/>
              </a:rPr>
              <a:t>GitHub and Discord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6B85D-0D5D-F9B8-1416-D1CA069E1F7F}"/>
              </a:ext>
            </a:extLst>
          </p:cNvPr>
          <p:cNvSpPr/>
          <p:nvPr/>
        </p:nvSpPr>
        <p:spPr>
          <a:xfrm>
            <a:off x="6316765" y="1778000"/>
            <a:ext cx="5530985" cy="42558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1E606158-F9D8-9FBC-5926-70B1B65301EE}"/>
              </a:ext>
            </a:extLst>
          </p:cNvPr>
          <p:cNvSpPr txBox="1">
            <a:spLocks/>
          </p:cNvSpPr>
          <p:nvPr/>
        </p:nvSpPr>
        <p:spPr>
          <a:xfrm>
            <a:off x="7381209" y="1899216"/>
            <a:ext cx="3340056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等线 Light" panose="02010600030101010101" pitchFamily="2" charset="-122"/>
                <a:cs typeface="+mj-cs"/>
              </a:rPr>
              <a:t>Team Structure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09B8C6F3-984A-3FEF-73D9-6DE9B447B4C7}"/>
              </a:ext>
            </a:extLst>
          </p:cNvPr>
          <p:cNvSpPr txBox="1">
            <a:spLocks/>
          </p:cNvSpPr>
          <p:nvPr/>
        </p:nvSpPr>
        <p:spPr>
          <a:xfrm>
            <a:off x="6727779" y="2784301"/>
            <a:ext cx="4708955" cy="2970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Charl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 Lead, UX, Docs, Data Science.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424242"/>
                </a:solidFill>
                <a:latin typeface="Montserrat" panose="00000500000000000000" pitchFamily="2" charset="0"/>
              </a:rPr>
              <a:t>Justin: </a:t>
            </a:r>
            <a:r>
              <a:rPr lang="en-GB" sz="1800" dirty="0">
                <a:solidFill>
                  <a:srgbClr val="424242"/>
                </a:solidFill>
                <a:latin typeface="Montserrat" panose="00000500000000000000" pitchFamily="2" charset="0"/>
              </a:rPr>
              <a:t>Integration, Frontend, Birding.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Jarod: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Frontend, Offline Data.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Ivan: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Backend, Online Data, DevOps.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</a:b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Matthew: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UI, Frontend, UX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2E2D793-2285-11B3-433E-D8A9DF6E9DD0}"/>
              </a:ext>
            </a:extLst>
          </p:cNvPr>
          <p:cNvSpPr txBox="1">
            <a:spLocks/>
          </p:cNvSpPr>
          <p:nvPr/>
        </p:nvSpPr>
        <p:spPr>
          <a:xfrm>
            <a:off x="431800" y="464933"/>
            <a:ext cx="4179957" cy="771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BB951C45-4E25-D86C-1209-438E7C1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45" t="55838" r="38" b="16388"/>
          <a:stretch/>
        </p:blipFill>
        <p:spPr>
          <a:xfrm flipH="1">
            <a:off x="6095998" y="-177399"/>
            <a:ext cx="6135642" cy="3606399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8"/>
            <a:ext cx="6130683" cy="345560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3562301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1C2D71-7E78-BD31-AF12-4E7AFC969917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16E5D1-C7BB-E45E-4BAC-9304B0CC3D08}"/>
              </a:ext>
            </a:extLst>
          </p:cNvPr>
          <p:cNvSpPr/>
          <p:nvPr/>
        </p:nvSpPr>
        <p:spPr>
          <a:xfrm flipH="1">
            <a:off x="3146106" y="1332630"/>
            <a:ext cx="583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WOW Factors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9">
            <a:extLst>
              <a:ext uri="{FF2B5EF4-FFF2-40B4-BE49-F238E27FC236}">
                <a16:creationId xmlns:a16="http://schemas.microsoft.com/office/drawing/2014/main" id="{A4D4B8F0-C803-EB98-0E77-366059E40B30}"/>
              </a:ext>
            </a:extLst>
          </p:cNvPr>
          <p:cNvSpPr/>
          <p:nvPr/>
        </p:nvSpPr>
        <p:spPr>
          <a:xfrm>
            <a:off x="8901773" y="2916797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5FBFA-FC63-4339-91F4-EE9F29E1890F}"/>
              </a:ext>
            </a:extLst>
          </p:cNvPr>
          <p:cNvSpPr/>
          <p:nvPr/>
        </p:nvSpPr>
        <p:spPr>
          <a:xfrm>
            <a:off x="5900516" y="3262872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723DD-E4BC-1DF7-25E6-2C0B27A6277D}"/>
              </a:ext>
            </a:extLst>
          </p:cNvPr>
          <p:cNvSpPr/>
          <p:nvPr/>
        </p:nvSpPr>
        <p:spPr>
          <a:xfrm>
            <a:off x="9231361" y="3243770"/>
            <a:ext cx="36000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itle 18">
            <a:extLst>
              <a:ext uri="{FF2B5EF4-FFF2-40B4-BE49-F238E27FC236}">
                <a16:creationId xmlns:a16="http://schemas.microsoft.com/office/drawing/2014/main" id="{74DFB786-AD02-E8C9-2F1F-788F1B8CC403}"/>
              </a:ext>
            </a:extLst>
          </p:cNvPr>
          <p:cNvSpPr txBox="1">
            <a:spLocks/>
          </p:cNvSpPr>
          <p:nvPr/>
        </p:nvSpPr>
        <p:spPr>
          <a:xfrm>
            <a:off x="1411087" y="3947344"/>
            <a:ext cx="2712325" cy="285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Gamified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dirty="0">
                <a:latin typeface="Montserrat" panose="00000500000000000000" pitchFamily="2" charset="0"/>
              </a:rPr>
              <a:t>Bird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Quiz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Expanding bird knowledge.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Fun twist to your average birding app.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High score encourages competition.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5" name="타원 3">
            <a:extLst>
              <a:ext uri="{FF2B5EF4-FFF2-40B4-BE49-F238E27FC236}">
                <a16:creationId xmlns:a16="http://schemas.microsoft.com/office/drawing/2014/main" id="{58ED7A09-7957-52D1-615A-328DCA6FBD67}"/>
              </a:ext>
            </a:extLst>
          </p:cNvPr>
          <p:cNvSpPr/>
          <p:nvPr/>
        </p:nvSpPr>
        <p:spPr>
          <a:xfrm>
            <a:off x="2262552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9">
            <a:extLst>
              <a:ext uri="{FF2B5EF4-FFF2-40B4-BE49-F238E27FC236}">
                <a16:creationId xmlns:a16="http://schemas.microsoft.com/office/drawing/2014/main" id="{98A45477-68F7-2540-11F8-BAE66D11CA32}"/>
              </a:ext>
            </a:extLst>
          </p:cNvPr>
          <p:cNvSpPr/>
          <p:nvPr/>
        </p:nvSpPr>
        <p:spPr>
          <a:xfrm>
            <a:off x="5567017" y="2928169"/>
            <a:ext cx="1019176" cy="1019176"/>
          </a:xfrm>
          <a:prstGeom prst="ellipse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B4B3DC-7242-66F7-E804-3B4A0CB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250" y="3248542"/>
            <a:ext cx="360000" cy="360000"/>
          </a:xfrm>
          <a:prstGeom prst="rect">
            <a:avLst/>
          </a:prstGeom>
        </p:spPr>
      </p:pic>
      <p:pic>
        <p:nvPicPr>
          <p:cNvPr id="36" name="Picture 35" descr="A colorful bird with a black background&#10;&#10;Description automatically generated">
            <a:extLst>
              <a:ext uri="{FF2B5EF4-FFF2-40B4-BE49-F238E27FC236}">
                <a16:creationId xmlns:a16="http://schemas.microsoft.com/office/drawing/2014/main" id="{28D0981E-A4EF-0AA0-F503-F422BD2F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2" y="3212169"/>
            <a:ext cx="431047" cy="43104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59472E-B18C-BE5D-2AA4-4FC5272B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261" y="3265959"/>
            <a:ext cx="324000" cy="324000"/>
          </a:xfrm>
          <a:prstGeom prst="rect">
            <a:avLst/>
          </a:prstGeom>
        </p:spPr>
      </p:pic>
      <p:sp>
        <p:nvSpPr>
          <p:cNvPr id="41" name="Title 18">
            <a:extLst>
              <a:ext uri="{FF2B5EF4-FFF2-40B4-BE49-F238E27FC236}">
                <a16:creationId xmlns:a16="http://schemas.microsoft.com/office/drawing/2014/main" id="{FDD00D45-1B50-0EBD-E57A-F7D5CAED5AB0}"/>
              </a:ext>
            </a:extLst>
          </p:cNvPr>
          <p:cNvSpPr txBox="1">
            <a:spLocks/>
          </p:cNvSpPr>
          <p:nvPr/>
        </p:nvSpPr>
        <p:spPr>
          <a:xfrm>
            <a:off x="4852183" y="3998604"/>
            <a:ext cx="2520000" cy="2859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Bird Population Estimate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&lt;10% under estimation.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&gt;1% Reporting Rate.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latin typeface="Montserrat" panose="00000500000000000000" pitchFamily="2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All birds with &gt;1% South African Coverage.</a:t>
            </a:r>
          </a:p>
        </p:txBody>
      </p:sp>
      <p:sp>
        <p:nvSpPr>
          <p:cNvPr id="42" name="Title 18">
            <a:extLst>
              <a:ext uri="{FF2B5EF4-FFF2-40B4-BE49-F238E27FC236}">
                <a16:creationId xmlns:a16="http://schemas.microsoft.com/office/drawing/2014/main" id="{BE7FFA57-BB3E-569B-E528-44FFDA3603AD}"/>
              </a:ext>
            </a:extLst>
          </p:cNvPr>
          <p:cNvSpPr txBox="1">
            <a:spLocks/>
          </p:cNvSpPr>
          <p:nvPr/>
        </p:nvSpPr>
        <p:spPr>
          <a:xfrm>
            <a:off x="8151361" y="3953479"/>
            <a:ext cx="2520000" cy="2853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Google Play Public Launch</a:t>
            </a: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Internal App Launched.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Public Publication in for review.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latin typeface="Montserrat" panose="00000500000000000000" pitchFamily="2" charset="0"/>
              </a:rPr>
              <a:t>App Security and Performance.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A2725-94A7-9976-D283-B5411004902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524917" y="390805"/>
            <a:ext cx="2850939" cy="6346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C763E-5510-9448-67FD-8FECC696E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43709" y="390805"/>
            <a:ext cx="2850939" cy="6346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13620-9DFE-8650-9AE3-45ED48524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0566467" y="379660"/>
            <a:ext cx="2850939" cy="63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BEFCA4-3C8A-D0E8-0D2B-36378B258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" t="8996" r="87" b="18599"/>
          <a:stretch/>
        </p:blipFill>
        <p:spPr>
          <a:xfrm>
            <a:off x="-21319" y="-26609"/>
            <a:ext cx="12221826" cy="688892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A5395-8905-E14E-5076-9E3D4EE09814}"/>
              </a:ext>
            </a:extLst>
          </p:cNvPr>
          <p:cNvSpPr/>
          <p:nvPr/>
        </p:nvSpPr>
        <p:spPr>
          <a:xfrm>
            <a:off x="-52452" y="-135916"/>
            <a:ext cx="12252959" cy="6993915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8A5AD-6E7D-39E6-BC5D-A5C92D957BC1}"/>
              </a:ext>
            </a:extLst>
          </p:cNvPr>
          <p:cNvSpPr/>
          <p:nvPr/>
        </p:nvSpPr>
        <p:spPr>
          <a:xfrm>
            <a:off x="4094028" y="0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84A3-84C1-BBCC-769F-F03F278E2B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765" y="255632"/>
            <a:ext cx="2850939" cy="634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FF922-EA35-FF02-0AFF-ED2E501F1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48557" y="255632"/>
            <a:ext cx="2850939" cy="6346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1CCF6-492C-BAF6-CFDC-8ED4C5C172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71315" y="244487"/>
            <a:ext cx="2850939" cy="6346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03872-1C18-CF58-E798-8FF090F2F8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02767" y="244486"/>
            <a:ext cx="2850939" cy="63467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63CC2-D51E-D000-DD86-CD9CB4D060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303111" y="244487"/>
            <a:ext cx="2850939" cy="634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F11887-BB23-BF5A-658D-77A1D3CA44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321903" y="244487"/>
            <a:ext cx="2850939" cy="6346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3C5A2-3AC4-0923-F0EA-DFD797BC6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344661" y="233342"/>
            <a:ext cx="2850939" cy="63467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C09AF2-C459-9079-22DA-43489A24C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8176113" y="233341"/>
            <a:ext cx="2850939" cy="6346733"/>
          </a:xfrm>
          <a:prstGeom prst="rect">
            <a:avLst/>
          </a:prstGeom>
        </p:spPr>
      </p:pic>
      <p:sp>
        <p:nvSpPr>
          <p:cNvPr id="21" name="직사각형 53">
            <a:extLst>
              <a:ext uri="{FF2B5EF4-FFF2-40B4-BE49-F238E27FC236}">
                <a16:creationId xmlns:a16="http://schemas.microsoft.com/office/drawing/2014/main" id="{BCD813FC-46AB-A7CA-4E6C-5FDFCD2F7FA3}"/>
              </a:ext>
            </a:extLst>
          </p:cNvPr>
          <p:cNvSpPr/>
          <p:nvPr/>
        </p:nvSpPr>
        <p:spPr>
          <a:xfrm>
            <a:off x="35359686" y="-11146"/>
            <a:ext cx="3960000" cy="889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904EFE-4893-796C-7609-B4B8209A0E0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1895423" y="244487"/>
            <a:ext cx="2850939" cy="6346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FF762D-A548-1153-EAF4-378C7A325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5914215" y="244487"/>
            <a:ext cx="2850939" cy="63467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210FBF-84F5-EA4D-DFA8-DCFC0E5C1E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9936973" y="233342"/>
            <a:ext cx="2850939" cy="63467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77095D-77D5-5860-6BDB-59F83E52435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43768425" y="233341"/>
            <a:ext cx="2850939" cy="63467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EDA215-101C-BE8B-A150-B908D0A88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7568769" y="233341"/>
            <a:ext cx="2850939" cy="63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bas Neue, Calibri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18148</TotalTime>
  <Words>337</Words>
  <Application>Microsoft Office PowerPoint</Application>
  <PresentationFormat>Widescreen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Bebas Neue</vt:lpstr>
      <vt:lpstr>맑은 고딕</vt:lpstr>
      <vt:lpstr>Montserrat</vt:lpstr>
      <vt:lpstr>Calibri Light</vt:lpstr>
      <vt:lpstr>Office 테마</vt:lpstr>
      <vt:lpstr>BeakPeek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MJ.KIM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CHARL PIETER PRETORIUS</cp:lastModifiedBy>
  <cp:revision>176</cp:revision>
  <dcterms:created xsi:type="dcterms:W3CDTF">2019-02-04T04:34:17Z</dcterms:created>
  <dcterms:modified xsi:type="dcterms:W3CDTF">2024-10-20T23:43:30Z</dcterms:modified>
  <cp:category>www.slidemembers.com</cp:category>
</cp:coreProperties>
</file>